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AB72-E549-4BDE-9DB8-33498203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170CB-FEC8-4A21-A612-B9698882F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7B759-4685-4B21-B529-DD6AD34B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3868F-C5A5-47E3-B446-648A0138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BD38-51C2-4B90-BCF5-86A8E61F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5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3D74-6C36-4D68-8C5D-28A11FF2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06B5B-3BF5-45DF-8FDC-4A6FEF685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FEED2-DA6A-42C5-A06D-C6EF0390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B17EA-2512-4767-BF03-8B530D5C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EB5C-5B6D-4801-AB11-7C7EABAF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5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16A41-C585-49BA-8979-5C5C5764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B4E0-D62E-4F78-B2CB-E5F1439CF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2759D-A9FC-41CC-ABF3-8A4201FE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03B2-8F4B-4BB3-8DDB-3DDFE5FE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21CD-2224-4B11-84F0-7B7C4E8B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3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178F-F609-4500-AF96-1F35353C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F463-1F2D-4CCD-A43D-7D051E2F9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16EB0-61D4-48A7-A555-FBEF380D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441C-A200-477D-BFFA-61407803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6A0EB-9CD3-4B0E-BCCC-7C588B81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F502-1193-44A2-A064-AC84DAA4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E7495-9D66-4C07-9BF3-38FA3EC0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70EC-A45B-4652-AAC5-349C4EF8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4E58-E6ED-46E4-90D9-4A856B07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1B332-FCEB-4E44-83A6-2330A90C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6213-CD3F-49E0-B6EA-EFEAA537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B03D-BEBA-4DA1-86F3-1FDBFFEED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5CC88-D45E-43CF-AFC6-B2ACA3C8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65008-7CE7-4FDA-A67F-EF5B45AC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001FD-FAED-469A-A76F-390AFF65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1ADFF-148D-45EE-9351-A535EB39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463D-5015-4ED5-B420-B77F0EF0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6E7F5-B540-4ECF-AC8C-D83506A5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8D7F7-6280-4285-83F2-F75C7737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0D62F-E198-41F0-9B28-954826FAF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06397-FAE4-4174-9555-7EF3B712A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07E5B-6A80-448D-B419-0EB8BAEB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ED4075-5CED-45C5-AC9C-7C31617D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19454-027B-4070-BF04-21193E43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5F2D-A241-4637-8EEA-D172A349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D9778-BBE4-4A1E-8260-AEAF1DD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3B1A-3649-4F4E-ACD2-5FF54242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B6953-62C8-43AC-83FF-9F1DE15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8F71C-6E16-4F6D-B223-A1C8AFE5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3CAC1-64A0-4559-B2E4-76E49640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9A818-794F-47BB-8D65-043B1E42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89B5-026C-4C7C-BEBF-76A01CD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1AFB9-CED7-41C8-BC4B-AD0C1FBE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64E48-8FD5-4B86-92F3-E1E55902E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8D48F-42F2-4BEF-8CAE-3FEA0E82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023A9-AF52-4A91-B3D9-069D933F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2E3AE-E4A0-4375-9D0C-8AE74F6A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EB04-2EA2-4F5A-9897-E84926B0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8EF57-3910-494F-ACC0-9EEF81822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3A2C0-6981-458D-BB8C-E5315A5DA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369FE-FA4E-47D2-96C2-180123A8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9DDA3-E744-4C08-92BF-8F43FEDF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7FD0E-C160-4EFD-9089-A25FD18A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1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C0296-62BE-48A6-8930-143AB330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ECD6B-5A68-408B-A6B9-556F390BF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2A29-1F5B-4D8E-A3D1-325A340CB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B27D-4962-4958-AD2A-B4012971C87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6C382-24D9-4D7D-8088-A7A2B9399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8CA9-EB0C-42CF-BE33-EB6FA1941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5F69-A4A8-4CFC-AD9B-3E0E7EAD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ytwEDvX-l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AA05-0C4C-4A17-889E-36AC2F52D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99064"/>
            <a:ext cx="9144000" cy="951729"/>
          </a:xfrm>
        </p:spPr>
        <p:txBody>
          <a:bodyPr/>
          <a:lstStyle/>
          <a:p>
            <a:r>
              <a:rPr lang="en-US" dirty="0"/>
              <a:t>Introduction to Drafting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F751F-4604-4569-A135-0503EECB7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rafting - Drafting practice | Britannica">
            <a:extLst>
              <a:ext uri="{FF2B5EF4-FFF2-40B4-BE49-F238E27FC236}">
                <a16:creationId xmlns:a16="http://schemas.microsoft.com/office/drawing/2014/main" id="{EF4B6575-0F30-4487-8DE5-EBE199ED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04" y="2438953"/>
            <a:ext cx="5590139" cy="37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1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39FC-CA88-480B-93AF-83C8EF4A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Sizes – Metric versus Standard</a:t>
            </a:r>
          </a:p>
        </p:txBody>
      </p:sp>
      <p:pic>
        <p:nvPicPr>
          <p:cNvPr id="9218" name="Picture 2" descr="International standard paper sizes - Graphic Design - YouTube">
            <a:extLst>
              <a:ext uri="{FF2B5EF4-FFF2-40B4-BE49-F238E27FC236}">
                <a16:creationId xmlns:a16="http://schemas.microsoft.com/office/drawing/2014/main" id="{3E0249B9-2255-4218-8E90-B601B5D8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60" y="1690688"/>
            <a:ext cx="6537740" cy="36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per size - Wikipedia">
            <a:extLst>
              <a:ext uri="{FF2B5EF4-FFF2-40B4-BE49-F238E27FC236}">
                <a16:creationId xmlns:a16="http://schemas.microsoft.com/office/drawing/2014/main" id="{2663BFD3-BEEE-4E8F-8768-B598AF0BBC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4727"/>
            <a:ext cx="4306957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1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CEE1-BE14-4679-98D6-751FF022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Title Block?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C0F8-9AC0-4D88-86B4-10A08D23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ntroduction to Engineering Drawings">
            <a:extLst>
              <a:ext uri="{FF2B5EF4-FFF2-40B4-BE49-F238E27FC236}">
                <a16:creationId xmlns:a16="http://schemas.microsoft.com/office/drawing/2014/main" id="{26F0FFA1-8FCA-4E97-82CC-4F61AD92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55" y="5111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echnical mechanical drawing - Google Search | Mechanical design ...">
            <a:extLst>
              <a:ext uri="{FF2B5EF4-FFF2-40B4-BE49-F238E27FC236}">
                <a16:creationId xmlns:a16="http://schemas.microsoft.com/office/drawing/2014/main" id="{CF592B4C-86B3-4075-AC08-F289245D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7" y="2052804"/>
            <a:ext cx="5959130" cy="3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echnical mechanical drawing - Google Search | Mechanical design ...">
            <a:extLst>
              <a:ext uri="{FF2B5EF4-FFF2-40B4-BE49-F238E27FC236}">
                <a16:creationId xmlns:a16="http://schemas.microsoft.com/office/drawing/2014/main" id="{7490DD63-A9C2-4040-94CB-55140CA11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5" t="77101"/>
          <a:stretch/>
        </p:blipFill>
        <p:spPr bwMode="auto">
          <a:xfrm>
            <a:off x="7144164" y="2480606"/>
            <a:ext cx="4567652" cy="15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5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5635-A8E0-4FBE-8EA6-383EAE12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Linework - Types of Drawing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9A21-3586-41B9-94F4-568C2010E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Line Conventions | ManufacturingET.org">
            <a:extLst>
              <a:ext uri="{FF2B5EF4-FFF2-40B4-BE49-F238E27FC236}">
                <a16:creationId xmlns:a16="http://schemas.microsoft.com/office/drawing/2014/main" id="{747F97DF-DB80-4081-B4BB-F1024A754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6"/>
          <a:stretch/>
        </p:blipFill>
        <p:spPr bwMode="auto">
          <a:xfrm>
            <a:off x="402328" y="2499070"/>
            <a:ext cx="4257675" cy="32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hworldcadsite: LESSON 1-12 ORTHOGRAPHIC PROJECTION">
            <a:extLst>
              <a:ext uri="{FF2B5EF4-FFF2-40B4-BE49-F238E27FC236}">
                <a16:creationId xmlns:a16="http://schemas.microsoft.com/office/drawing/2014/main" id="{406383D2-5D3A-4A2F-A96A-DF59C8A7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27" y="2261791"/>
            <a:ext cx="4948257" cy="34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9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9E19-B320-4949-8E5F-C40E2E21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Drawing: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E00FA-FE93-472A-8C9E-5F3E31CF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853471"/>
          </a:xfrm>
        </p:spPr>
        <p:txBody>
          <a:bodyPr/>
          <a:lstStyle/>
          <a:p>
            <a:r>
              <a:rPr lang="en-US" b="1" dirty="0"/>
              <a:t>Orthographic projection</a:t>
            </a:r>
            <a:r>
              <a:rPr lang="en-US" dirty="0"/>
              <a:t> is a means of representing 3D objects in 2D</a:t>
            </a:r>
          </a:p>
        </p:txBody>
      </p:sp>
      <p:pic>
        <p:nvPicPr>
          <p:cNvPr id="7170" name="Picture 2" descr="Orthographic Views | Foldit">
            <a:extLst>
              <a:ext uri="{FF2B5EF4-FFF2-40B4-BE49-F238E27FC236}">
                <a16:creationId xmlns:a16="http://schemas.microsoft.com/office/drawing/2014/main" id="{AC10563D-1014-4B4C-8E08-19DF5A8D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7444"/>
            <a:ext cx="5698435" cy="4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utorial – Orthographic Projections &amp; Basic Isometrics | Technical ...">
            <a:extLst>
              <a:ext uri="{FF2B5EF4-FFF2-40B4-BE49-F238E27FC236}">
                <a16:creationId xmlns:a16="http://schemas.microsoft.com/office/drawing/2014/main" id="{D64BF4B7-D07F-49A8-92F2-FEE8852D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844912" cy="26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7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BBA5-85EF-490D-971C-1E8539C9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Orthographic Drawing: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https://www.youtube.com/watch?v=ytwEDvX-l44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6068-ACC3-4A3E-8FEA-4654733C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87957" cy="4455905"/>
          </a:xfrm>
        </p:spPr>
        <p:txBody>
          <a:bodyPr/>
          <a:lstStyle/>
          <a:p>
            <a:r>
              <a:rPr lang="en-US" dirty="0"/>
              <a:t>Usually 3 views to show the best representation</a:t>
            </a:r>
          </a:p>
          <a:p>
            <a:pPr lvl="1"/>
            <a:r>
              <a:rPr lang="en-US" dirty="0"/>
              <a:t>FRONT</a:t>
            </a:r>
          </a:p>
          <a:p>
            <a:pPr lvl="1"/>
            <a:r>
              <a:rPr lang="en-US" dirty="0"/>
              <a:t>TOP </a:t>
            </a:r>
          </a:p>
          <a:p>
            <a:pPr lvl="1"/>
            <a:r>
              <a:rPr lang="en-US" dirty="0"/>
              <a:t>SIDE (usually Right Side)</a:t>
            </a:r>
          </a:p>
        </p:txBody>
      </p:sp>
      <p:pic>
        <p:nvPicPr>
          <p:cNvPr id="12290" name="Picture 2" descr="ORTHOGRAPHIC PROJECTION">
            <a:extLst>
              <a:ext uri="{FF2B5EF4-FFF2-40B4-BE49-F238E27FC236}">
                <a16:creationId xmlns:a16="http://schemas.microsoft.com/office/drawing/2014/main" id="{2AA3547C-30CB-4795-B46E-E6EE10D0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1" y="1825624"/>
            <a:ext cx="5907157" cy="4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1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A890-34DF-4A29-AF2D-AF036E53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Artistic Versus Technical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F5803-FC35-4BDB-89B7-E44239774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in on Workshop">
            <a:extLst>
              <a:ext uri="{FF2B5EF4-FFF2-40B4-BE49-F238E27FC236}">
                <a16:creationId xmlns:a16="http://schemas.microsoft.com/office/drawing/2014/main" id="{7EBC48BE-7AD4-4BAD-9994-449FC19D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168" y="1485106"/>
            <a:ext cx="355644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C5DCE5-0EAB-4D6A-A07B-394AEE3A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53" y="1825625"/>
            <a:ext cx="2631442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chnical drawing background .Mechanical Engineering drawing ...">
            <a:extLst>
              <a:ext uri="{FF2B5EF4-FFF2-40B4-BE49-F238E27FC236}">
                <a16:creationId xmlns:a16="http://schemas.microsoft.com/office/drawing/2014/main" id="{96D60396-781D-477C-8E2D-717736671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6"/>
          <a:stretch/>
        </p:blipFill>
        <p:spPr bwMode="auto">
          <a:xfrm>
            <a:off x="-8732" y="556591"/>
            <a:ext cx="12200732" cy="574071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0FE14B-8C94-48CC-8D75-2C578553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Drafting?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B6A8-08BB-4D1F-9B3C-48CDF47C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Drawings</a:t>
            </a:r>
          </a:p>
          <a:p>
            <a:r>
              <a:rPr lang="en-US" dirty="0"/>
              <a:t>A graphic language</a:t>
            </a:r>
          </a:p>
          <a:p>
            <a:r>
              <a:rPr lang="en-US" dirty="0"/>
              <a:t>Communication through drawings</a:t>
            </a:r>
          </a:p>
          <a:p>
            <a:r>
              <a:rPr lang="en-US" dirty="0"/>
              <a:t>To be able to MAKE something</a:t>
            </a:r>
          </a:p>
          <a:p>
            <a:r>
              <a:rPr lang="en-US" dirty="0"/>
              <a:t>In the end, will have dimensions.</a:t>
            </a:r>
          </a:p>
          <a:p>
            <a:r>
              <a:rPr lang="en-US" dirty="0"/>
              <a:t>Dimensions are universal. The same part can be made identical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105614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37F6-847A-4DF4-80C5-FA613BD1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Drafting: Communication Without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5411-3234-494C-9E4A-940530F2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24468-5FED-4AA7-A485-FF4C6ED8A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6" t="22596" r="43696" b="28492"/>
          <a:stretch/>
        </p:blipFill>
        <p:spPr>
          <a:xfrm>
            <a:off x="2358886" y="1690688"/>
            <a:ext cx="7474227" cy="4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2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0199-70DE-482A-9122-34BEE70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many faucets of Drawing and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7ACC7-2899-4C0A-AA93-9B5512E2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Mechanical</a:t>
            </a:r>
          </a:p>
          <a:p>
            <a:r>
              <a:rPr lang="en-US" dirty="0"/>
              <a:t>Electrical </a:t>
            </a:r>
          </a:p>
          <a:p>
            <a:r>
              <a:rPr lang="en-US" dirty="0"/>
              <a:t>Aerospace</a:t>
            </a:r>
          </a:p>
          <a:p>
            <a:r>
              <a:rPr lang="en-US" dirty="0"/>
              <a:t>Piping</a:t>
            </a:r>
          </a:p>
          <a:p>
            <a:r>
              <a:rPr lang="en-US" dirty="0"/>
              <a:t>Structural</a:t>
            </a:r>
          </a:p>
          <a:p>
            <a:r>
              <a:rPr lang="en-US" dirty="0"/>
              <a:t>Civil</a:t>
            </a:r>
          </a:p>
          <a:p>
            <a:r>
              <a:rPr lang="en-US" dirty="0"/>
              <a:t>Architectural</a:t>
            </a:r>
          </a:p>
          <a:p>
            <a:r>
              <a:rPr lang="en-US" dirty="0"/>
              <a:t>Landscaping</a:t>
            </a:r>
          </a:p>
          <a:p>
            <a:r>
              <a:rPr lang="en-US" dirty="0"/>
              <a:t>Technical Illustrator</a:t>
            </a:r>
          </a:p>
          <a:p>
            <a:r>
              <a:rPr lang="en-US" dirty="0"/>
              <a:t>And many more……..</a:t>
            </a:r>
          </a:p>
          <a:p>
            <a:endParaRPr lang="en-US" dirty="0"/>
          </a:p>
        </p:txBody>
      </p:sp>
      <p:pic>
        <p:nvPicPr>
          <p:cNvPr id="4098" name="Picture 2" descr="7. Careers in Engineering - ppt video online download">
            <a:extLst>
              <a:ext uri="{FF2B5EF4-FFF2-40B4-BE49-F238E27FC236}">
                <a16:creationId xmlns:a16="http://schemas.microsoft.com/office/drawing/2014/main" id="{B7F8CE44-D165-40A4-91F4-F5649BE5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27" y="1611035"/>
            <a:ext cx="4178852" cy="31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ype of Engineers Poster - 24 careers in engineering! – Career In STEM">
            <a:extLst>
              <a:ext uri="{FF2B5EF4-FFF2-40B4-BE49-F238E27FC236}">
                <a16:creationId xmlns:a16="http://schemas.microsoft.com/office/drawing/2014/main" id="{79075860-7417-47C8-8447-E4A63D3F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27" y="3557518"/>
            <a:ext cx="4750122" cy="29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8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18A6-EB0F-4031-9122-C8B72751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Drawing versus 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3DDC-ADFA-4C87-AF54-A06A1E51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Aided Drawing and Design</a:t>
            </a:r>
          </a:p>
        </p:txBody>
      </p:sp>
      <p:pic>
        <p:nvPicPr>
          <p:cNvPr id="5122" name="Picture 2" descr="Australian Drafting &amp; Design Pty Ltd - Top Drafting Services ...">
            <a:extLst>
              <a:ext uri="{FF2B5EF4-FFF2-40B4-BE49-F238E27FC236}">
                <a16:creationId xmlns:a16="http://schemas.microsoft.com/office/drawing/2014/main" id="{8EC2042C-5403-4CC2-B45E-7FFCD120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8888"/>
            <a:ext cx="48768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utocad 3D practice drawing : SourceCAD - YouTube">
            <a:extLst>
              <a:ext uri="{FF2B5EF4-FFF2-40B4-BE49-F238E27FC236}">
                <a16:creationId xmlns:a16="http://schemas.microsoft.com/office/drawing/2014/main" id="{49B1B3AF-83F2-4A9F-BB5D-3F761A80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7" y="1422090"/>
            <a:ext cx="4585252" cy="25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Hotel Plans – CAD Design | Free CAD Blocks,Drawings,Details">
            <a:extLst>
              <a:ext uri="{FF2B5EF4-FFF2-40B4-BE49-F238E27FC236}">
                <a16:creationId xmlns:a16="http://schemas.microsoft.com/office/drawing/2014/main" id="{EC0FF707-7BAF-4983-AC9E-8EEB5AEE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75" y="4229279"/>
            <a:ext cx="4244216" cy="26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0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786B-1D36-475B-B7B7-FE4457DC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01E63-B869-4DF2-9884-EAE3F7944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r>
              <a:rPr lang="en-US" dirty="0"/>
              <a:t>Isometric 30</a:t>
            </a:r>
            <a:r>
              <a:rPr lang="en-US" dirty="0">
                <a:sym typeface="Symbol" panose="05050102010706020507" pitchFamily="18" charset="2"/>
              </a:rPr>
              <a:t> 3d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Oblique 45</a:t>
            </a:r>
            <a:r>
              <a:rPr lang="en-US" dirty="0">
                <a:sym typeface="Symbol" panose="05050102010706020507" pitchFamily="18" charset="2"/>
              </a:rPr>
              <a:t> 3d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Orthographic 0</a:t>
            </a:r>
            <a:r>
              <a:rPr lang="en-US" dirty="0">
                <a:sym typeface="Symbol" panose="05050102010706020507" pitchFamily="18" charset="2"/>
              </a:rPr>
              <a:t> 2d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Isometric Drawings - Drawing conventions - Design &amp; Technology On ...">
            <a:extLst>
              <a:ext uri="{FF2B5EF4-FFF2-40B4-BE49-F238E27FC236}">
                <a16:creationId xmlns:a16="http://schemas.microsoft.com/office/drawing/2014/main" id="{15A80327-9881-4D67-862A-D3CE5855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sometric &amp; Oblique Pictorials | Architecture books, Oblique ...">
            <a:extLst>
              <a:ext uri="{FF2B5EF4-FFF2-40B4-BE49-F238E27FC236}">
                <a16:creationId xmlns:a16="http://schemas.microsoft.com/office/drawing/2014/main" id="{6CF37BC5-3F39-400B-A17D-2040874B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01" y="4157662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 is the difference between orthographic drawing and isometric ...">
            <a:extLst>
              <a:ext uri="{FF2B5EF4-FFF2-40B4-BE49-F238E27FC236}">
                <a16:creationId xmlns:a16="http://schemas.microsoft.com/office/drawing/2014/main" id="{5F62223F-5FD4-482F-A44B-88DA113D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62" y="2629694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3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4FA3-FC4B-4A2D-B51A-0DF88B0F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Standards – Who made the rules?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EF14-F40F-4624-955B-CE4A0FD7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9" y="2040834"/>
            <a:ext cx="5549348" cy="40011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essential that different drafters use the same practices/language if drafting to be reliable mean of graphic communicating.</a:t>
            </a:r>
          </a:p>
          <a:p>
            <a:endParaRPr lang="en-US" dirty="0"/>
          </a:p>
          <a:p>
            <a:r>
              <a:rPr lang="en-US" dirty="0"/>
              <a:t>ISO – International Organization of Standardization (1946)</a:t>
            </a:r>
          </a:p>
          <a:p>
            <a:r>
              <a:rPr lang="en-US" dirty="0"/>
              <a:t>ANSI – American National Standards Institute – Committee of technical engineers, educators, businesses.</a:t>
            </a:r>
          </a:p>
        </p:txBody>
      </p:sp>
      <p:pic>
        <p:nvPicPr>
          <p:cNvPr id="8194" name="Picture 2" descr="Solved: Question 5: Produce The CAD Drawing Below. Create ...">
            <a:extLst>
              <a:ext uri="{FF2B5EF4-FFF2-40B4-BE49-F238E27FC236}">
                <a16:creationId xmlns:a16="http://schemas.microsoft.com/office/drawing/2014/main" id="{B671AD95-EACC-44E0-9732-5B36DC509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/>
          <a:stretch/>
        </p:blipFill>
        <p:spPr bwMode="auto">
          <a:xfrm>
            <a:off x="6096000" y="2040834"/>
            <a:ext cx="5760974" cy="40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0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7ECA-029A-47E2-B639-FF7852C4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– Metric (mm) or Standard (in)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B388-8F1E-4FDD-BF80-B48F488E4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6768-9E28-4803-ABC8-635FDDFF0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4" t="34799" r="19891" b="21232"/>
          <a:stretch/>
        </p:blipFill>
        <p:spPr>
          <a:xfrm>
            <a:off x="611986" y="1825625"/>
            <a:ext cx="1096802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5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206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Introduction to Drafting</vt:lpstr>
      <vt:lpstr>Artistic Versus Technical Drawing</vt:lpstr>
      <vt:lpstr>What is Drafting?</vt:lpstr>
      <vt:lpstr>Drafting: Communication Without words</vt:lpstr>
      <vt:lpstr>The many faucets of Drawing and Engineering</vt:lpstr>
      <vt:lpstr>Hand Drawing versus CAD</vt:lpstr>
      <vt:lpstr>Types of Drawings</vt:lpstr>
      <vt:lpstr>Drawing Standards – Who made the rules?</vt:lpstr>
      <vt:lpstr>Units – Metric (mm) or Standard (in)</vt:lpstr>
      <vt:lpstr>Paper Sizes – Metric versus Standard</vt:lpstr>
      <vt:lpstr>What is a Title Block?</vt:lpstr>
      <vt:lpstr>Linework - Types of Drawing Lines</vt:lpstr>
      <vt:lpstr>Orthographic Drawing:</vt:lpstr>
      <vt:lpstr>Orthographic Drawing: https://www.youtube.com/watch?v=ytwEDvX-l44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Drafting</dc:title>
  <dc:creator>Fallan Freeman</dc:creator>
  <cp:lastModifiedBy>Fallan Freeman</cp:lastModifiedBy>
  <cp:revision>22</cp:revision>
  <dcterms:created xsi:type="dcterms:W3CDTF">2020-04-20T02:35:31Z</dcterms:created>
  <dcterms:modified xsi:type="dcterms:W3CDTF">2020-04-21T17:07:57Z</dcterms:modified>
</cp:coreProperties>
</file>